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gif>
</file>

<file path=ppt/media/image11.png>
</file>

<file path=ppt/media/image12.png>
</file>

<file path=ppt/media/image13.gif>
</file>

<file path=ppt/media/image14.png>
</file>

<file path=ppt/media/image15.gif>
</file>

<file path=ppt/media/image16.jpg>
</file>

<file path=ppt/media/image2.png>
</file>

<file path=ppt/media/image3.png>
</file>

<file path=ppt/media/image4.gif>
</file>

<file path=ppt/media/image5.png>
</file>

<file path=ppt/media/image6.gif>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b083db16ea_5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b083db16ea_5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083db16ea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b083db16ea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b083db16bf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b083db16bf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b083db16bf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b083db16bf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b083db16bf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b083db16bf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b083db16bf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b083db16bf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b083db16bf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b083db16bf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b083db16bf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b083db16bf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b083db16b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b083db16b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b083db16bf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b083db16bf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b083db16b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b083db16b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b083db16bf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b083db16bf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b083db16bf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b083db16bf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b083db16bf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b083db16bf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b083db16bf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b083db16bf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b083db16bf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b083db16bf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b083db16b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b083db16b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b083db16bf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b083db16bf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b083db16bf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b083db16bf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b083db16bf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b083db16bf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b083db16ea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b083db16e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b083db16bf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b083db16b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b083db16bf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b083db16bf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b083db16ea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b083db16ea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b083db16ea_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b083db16ea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b083db16ea_5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b083db16ea_5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6.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6.jpg"/><Relationship Id="rId4" Type="http://schemas.openxmlformats.org/officeDocument/2006/relationships/image" Target="../media/image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5.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imagify.io/blog/image-compression/" TargetMode="External"/><Relationship Id="rId4" Type="http://schemas.openxmlformats.org/officeDocument/2006/relationships/hyperlink" Target="https://www.youtube.com/watch?v=0me3guauqOU" TargetMode="External"/><Relationship Id="rId5" Type="http://schemas.openxmlformats.org/officeDocument/2006/relationships/hyperlink" Target="https://www.youtube.com/watch?v=OtDxDvCpPL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0.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a:t>
            </a:r>
            <a:r>
              <a:rPr lang="en"/>
              <a:t>lgoritmi moderni pentru </a:t>
            </a:r>
            <a:r>
              <a:rPr lang="en"/>
              <a:t>c</a:t>
            </a:r>
            <a:r>
              <a:rPr lang="en"/>
              <a:t>ompresia imaginilor</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300"/>
              <a:t> Prezentare - </a:t>
            </a:r>
            <a:r>
              <a:rPr lang="en" sz="2300"/>
              <a:t>Procesarea Semnalelor</a:t>
            </a:r>
            <a:endParaRPr sz="2300"/>
          </a:p>
        </p:txBody>
      </p:sp>
      <p:sp>
        <p:nvSpPr>
          <p:cNvPr id="56" name="Google Shape;56;p13"/>
          <p:cNvSpPr txBox="1"/>
          <p:nvPr/>
        </p:nvSpPr>
        <p:spPr>
          <a:xfrm>
            <a:off x="0" y="4098075"/>
            <a:ext cx="3012300" cy="10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Borcan Cristian</a:t>
            </a:r>
            <a:endParaRPr sz="1800">
              <a:solidFill>
                <a:schemeClr val="lt2"/>
              </a:solidFill>
            </a:endParaRPr>
          </a:p>
          <a:p>
            <a:pPr indent="0" lvl="0" marL="0" rtl="0" algn="l">
              <a:spcBef>
                <a:spcPts val="0"/>
              </a:spcBef>
              <a:spcAft>
                <a:spcPts val="0"/>
              </a:spcAft>
              <a:buNone/>
            </a:pPr>
            <a:r>
              <a:rPr lang="en" sz="1800">
                <a:solidFill>
                  <a:schemeClr val="lt2"/>
                </a:solidFill>
              </a:rPr>
              <a:t>Draghioti Andreea</a:t>
            </a:r>
            <a:endParaRPr sz="1800">
              <a:solidFill>
                <a:schemeClr val="lt2"/>
              </a:solidFill>
            </a:endParaRPr>
          </a:p>
          <a:p>
            <a:pPr indent="0" lvl="0" marL="0" rtl="0" algn="l">
              <a:spcBef>
                <a:spcPts val="0"/>
              </a:spcBef>
              <a:spcAft>
                <a:spcPts val="0"/>
              </a:spcAft>
              <a:buNone/>
            </a:pPr>
            <a:r>
              <a:rPr lang="en" sz="1800">
                <a:solidFill>
                  <a:schemeClr val="lt2"/>
                </a:solidFill>
              </a:rPr>
              <a:t>Telea Maria</a:t>
            </a:r>
            <a:endParaRPr sz="1800">
              <a:solidFill>
                <a:schemeClr val="lt2"/>
              </a:solidFill>
            </a:endParaRPr>
          </a:p>
        </p:txBody>
      </p:sp>
      <p:sp>
        <p:nvSpPr>
          <p:cNvPr id="57" name="Google Shape;57;p13"/>
          <p:cNvSpPr txBox="1"/>
          <p:nvPr/>
        </p:nvSpPr>
        <p:spPr>
          <a:xfrm>
            <a:off x="6131700" y="4350850"/>
            <a:ext cx="3012300" cy="79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lt2"/>
                </a:solidFill>
              </a:rPr>
              <a:t>462</a:t>
            </a:r>
            <a:endParaRPr sz="1800">
              <a:solidFill>
                <a:schemeClr val="lt2"/>
              </a:solidFill>
            </a:endParaRPr>
          </a:p>
          <a:p>
            <a:pPr indent="0" lvl="0" marL="0" rtl="0" algn="r">
              <a:spcBef>
                <a:spcPts val="0"/>
              </a:spcBef>
              <a:spcAft>
                <a:spcPts val="0"/>
              </a:spcAft>
              <a:buNone/>
            </a:pPr>
            <a:r>
              <a:rPr lang="en" sz="1800">
                <a:solidFill>
                  <a:schemeClr val="lt2"/>
                </a:solidFill>
              </a:rPr>
              <a:t>FMI CTI</a:t>
            </a:r>
            <a:endParaRPr sz="1800">
              <a:solidFill>
                <a:schemeClr val="l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SUBSAMPLING EXEMPLU</a:t>
            </a:r>
            <a:endParaRPr/>
          </a:p>
        </p:txBody>
      </p:sp>
      <p:pic>
        <p:nvPicPr>
          <p:cNvPr id="115" name="Google Shape;115;p22"/>
          <p:cNvPicPr preferRelativeResize="0"/>
          <p:nvPr/>
        </p:nvPicPr>
        <p:blipFill>
          <a:blip r:embed="rId3">
            <a:alphaModFix/>
          </a:blip>
          <a:stretch>
            <a:fillRect/>
          </a:stretch>
        </p:blipFill>
        <p:spPr>
          <a:xfrm>
            <a:off x="218375" y="1152475"/>
            <a:ext cx="3126103" cy="2957650"/>
          </a:xfrm>
          <a:prstGeom prst="rect">
            <a:avLst/>
          </a:prstGeom>
          <a:noFill/>
          <a:ln>
            <a:noFill/>
          </a:ln>
        </p:spPr>
      </p:pic>
      <p:pic>
        <p:nvPicPr>
          <p:cNvPr id="116" name="Google Shape;116;p22"/>
          <p:cNvPicPr preferRelativeResize="0"/>
          <p:nvPr/>
        </p:nvPicPr>
        <p:blipFill>
          <a:blip r:embed="rId4">
            <a:alphaModFix/>
          </a:blip>
          <a:stretch>
            <a:fillRect/>
          </a:stretch>
        </p:blipFill>
        <p:spPr>
          <a:xfrm>
            <a:off x="3477975" y="1152475"/>
            <a:ext cx="5354325" cy="2957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EXEMPLU MERGE Y-Cb-Cr subsampled</a:t>
            </a:r>
            <a:endParaRPr/>
          </a:p>
        </p:txBody>
      </p:sp>
      <p:pic>
        <p:nvPicPr>
          <p:cNvPr id="122" name="Google Shape;122;p23"/>
          <p:cNvPicPr preferRelativeResize="0"/>
          <p:nvPr/>
        </p:nvPicPr>
        <p:blipFill>
          <a:blip r:embed="rId3">
            <a:alphaModFix/>
          </a:blip>
          <a:stretch>
            <a:fillRect/>
          </a:stretch>
        </p:blipFill>
        <p:spPr>
          <a:xfrm>
            <a:off x="455625" y="1193450"/>
            <a:ext cx="6451350" cy="3488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Transform coding</a:t>
            </a:r>
            <a:endParaRPr/>
          </a:p>
        </p:txBody>
      </p:sp>
      <p:sp>
        <p:nvSpPr>
          <p:cNvPr id="128" name="Google Shape;128;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Este o tehnică de compresie </a:t>
            </a:r>
            <a:r>
              <a:rPr lang="en"/>
              <a:t>care este </a:t>
            </a:r>
            <a:r>
              <a:rPr lang="en"/>
              <a:t>tipic lossless când este folosită singură dar de obicei este folosită pentru a spori eficacitatea cuantizării în compresiile lossy. </a:t>
            </a:r>
            <a:endParaRPr/>
          </a:p>
          <a:p>
            <a:pPr indent="0" lvl="0" marL="0" rtl="0" algn="l">
              <a:spcBef>
                <a:spcPts val="1200"/>
              </a:spcBef>
              <a:spcAft>
                <a:spcPts val="0"/>
              </a:spcAft>
              <a:buNone/>
            </a:pPr>
            <a:r>
              <a:rPr lang="en"/>
              <a:t>Fiind des întâlnită și aplicată, funcționează prin maparea imaginii, folosind o transformare liniară (precum transformata Fourier) sub forma unor coeficienți ce mai departe pot fi cuantificați și asupra cărora se pot realiza alte transformări.</a:t>
            </a:r>
            <a:endParaRPr/>
          </a:p>
          <a:p>
            <a:pPr indent="0" lvl="0" marL="0" rtl="0" algn="l">
              <a:spcBef>
                <a:spcPts val="1200"/>
              </a:spcBef>
              <a:spcAft>
                <a:spcPts val="0"/>
              </a:spcAft>
              <a:buNone/>
            </a:pPr>
            <a:r>
              <a:rPr lang="en"/>
              <a:t>Cea mai întâlnită formă de compresie din această categorie este Discrete Cosine Transform, despre care vom discuta în continuare.</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Discrete Cosine Transform</a:t>
            </a:r>
            <a:endParaRPr/>
          </a:p>
        </p:txBody>
      </p:sp>
      <p:sp>
        <p:nvSpPr>
          <p:cNvPr id="134" name="Google Shape;134;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DCT se bazează pe modul în care oamenii percep și interpretează ceea ce văd: Suntem foarte buni la a detecta care sunt marginile unui obiect singular și elementele cu frecvență scăzută (trunchiul unui copac), dar nu putem identifica la fel de bine detaliile elementelor ce apar cu o frecvență ridicată (frunzele unui copac, fire individuale din iarbă).</a:t>
            </a:r>
            <a:endParaRPr/>
          </a:p>
          <a:p>
            <a:pPr indent="0" lvl="0" marL="0" rtl="0" algn="l">
              <a:spcBef>
                <a:spcPts val="1200"/>
              </a:spcBef>
              <a:spcAft>
                <a:spcPts val="1200"/>
              </a:spcAft>
              <a:buNone/>
            </a:pPr>
            <a:r>
              <a:rPr lang="en"/>
              <a:t>Atunci când ne referim la frecvențe ridicate, ne referim la vizualizarea imaginilor sub forma unui semnal (un rând de pixeli poate fi vizualizat ca un semnal prin valoarea fiecărui pixel) și la identificarea pattern-urilor de oscilare </a:t>
            </a:r>
            <a:r>
              <a:rPr lang="en"/>
              <a:t>mare </a:t>
            </a:r>
            <a:r>
              <a:rPr lang="en"/>
              <a:t>între pixeli apropiați (Low-High-Low) față de o oscilare gradată/smooth.</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Discrete Cosine Transform</a:t>
            </a:r>
            <a:endParaRPr/>
          </a:p>
          <a:p>
            <a:pPr indent="0" lvl="0" marL="0" rtl="0" algn="l">
              <a:spcBef>
                <a:spcPts val="0"/>
              </a:spcBef>
              <a:spcAft>
                <a:spcPts val="0"/>
              </a:spcAft>
              <a:buNone/>
            </a:pPr>
            <a:r>
              <a:t/>
            </a:r>
            <a:endParaRPr/>
          </a:p>
        </p:txBody>
      </p:sp>
      <p:sp>
        <p:nvSpPr>
          <p:cNvPr id="140" name="Google Shape;140;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DCT funcționează prin reprezentarea frecvențelor în sume de </a:t>
            </a:r>
            <a:r>
              <a:rPr lang="en"/>
              <a:t>unde cosinusoidale (coeficienți DCT). Partea interesantă este că acest proces este total reversibil, motiv pentru care transformarea în sine este una lossless.</a:t>
            </a:r>
            <a:endParaRPr/>
          </a:p>
          <a:p>
            <a:pPr indent="0" lvl="0" marL="0" rtl="0" algn="l">
              <a:spcBef>
                <a:spcPts val="1200"/>
              </a:spcBef>
              <a:spcAft>
                <a:spcPts val="0"/>
              </a:spcAft>
              <a:buNone/>
            </a:pPr>
            <a:r>
              <a:rPr lang="en"/>
              <a:t>Pentru cazul nostru, ne putem imagina un set de NxN pixeli pe care aplicăm DCT mai întâi pe fiecare rând de pixeli, iar apoi pe fiecare coloană de pixeli.</a:t>
            </a:r>
            <a:endParaRPr/>
          </a:p>
          <a:p>
            <a:pPr indent="0" lvl="0" marL="0" rtl="0" algn="l">
              <a:spcBef>
                <a:spcPts val="1200"/>
              </a:spcBef>
              <a:spcAft>
                <a:spcPts val="0"/>
              </a:spcAft>
              <a:buNone/>
            </a:pPr>
            <a:r>
              <a:rPr lang="en"/>
              <a:t>Vom vedea în continuare de ce acest proces ne va ajuta la un alt algoritm folosit în compresia imaginilor, numit Cuantizare.</a:t>
            </a:r>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7"/>
          <p:cNvPicPr preferRelativeResize="0"/>
          <p:nvPr/>
        </p:nvPicPr>
        <p:blipFill>
          <a:blip r:embed="rId3">
            <a:alphaModFix/>
          </a:blip>
          <a:stretch>
            <a:fillRect/>
          </a:stretch>
        </p:blipFill>
        <p:spPr>
          <a:xfrm>
            <a:off x="752551" y="250825"/>
            <a:ext cx="7638898" cy="4296874"/>
          </a:xfrm>
          <a:prstGeom prst="rect">
            <a:avLst/>
          </a:prstGeom>
          <a:noFill/>
          <a:ln>
            <a:noFill/>
          </a:ln>
        </p:spPr>
      </p:pic>
      <p:sp>
        <p:nvSpPr>
          <p:cNvPr id="146" name="Google Shape;146;p27"/>
          <p:cNvSpPr txBox="1"/>
          <p:nvPr/>
        </p:nvSpPr>
        <p:spPr>
          <a:xfrm>
            <a:off x="2388375" y="4512325"/>
            <a:ext cx="4540800" cy="30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2"/>
                </a:solidFill>
              </a:rPr>
              <a:t>DCT 2D</a:t>
            </a:r>
            <a:endParaRPr sz="1600">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Discrete Cosine Transform</a:t>
            </a:r>
            <a:endParaRPr/>
          </a:p>
        </p:txBody>
      </p:sp>
      <p:sp>
        <p:nvSpPr>
          <p:cNvPr id="152" name="Google Shape;152;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Ceea ce rezultă în urma transformărilor este o matrice de coeficienți ce, înmulțită cu un pattern corespondent, ne poate reconstitui orice imagine NxN. Vom exemplifica acest lucru prin standardul JPEG ce foloseste bloc-uri de 8x8 Pixeli.</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Vom porni de la imaginea aceasta a literei A, reprezentată sub forma unui grid de 8x8 pixeli.</a:t>
            </a:r>
            <a:endParaRPr/>
          </a:p>
        </p:txBody>
      </p:sp>
      <p:pic>
        <p:nvPicPr>
          <p:cNvPr id="153" name="Google Shape;153;p28"/>
          <p:cNvPicPr preferRelativeResize="0"/>
          <p:nvPr/>
        </p:nvPicPr>
        <p:blipFill>
          <a:blip r:embed="rId3">
            <a:alphaModFix/>
          </a:blip>
          <a:stretch>
            <a:fillRect/>
          </a:stretch>
        </p:blipFill>
        <p:spPr>
          <a:xfrm>
            <a:off x="3429000" y="2474900"/>
            <a:ext cx="2286000" cy="771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9"/>
          <p:cNvPicPr preferRelativeResize="0"/>
          <p:nvPr/>
        </p:nvPicPr>
        <p:blipFill>
          <a:blip r:embed="rId3">
            <a:alphaModFix/>
          </a:blip>
          <a:stretch>
            <a:fillRect/>
          </a:stretch>
        </p:blipFill>
        <p:spPr>
          <a:xfrm>
            <a:off x="409475" y="309025"/>
            <a:ext cx="3908525" cy="3908525"/>
          </a:xfrm>
          <a:prstGeom prst="rect">
            <a:avLst/>
          </a:prstGeom>
          <a:noFill/>
          <a:ln>
            <a:noFill/>
          </a:ln>
        </p:spPr>
      </p:pic>
      <p:pic>
        <p:nvPicPr>
          <p:cNvPr id="159" name="Google Shape;159;p29"/>
          <p:cNvPicPr preferRelativeResize="0"/>
          <p:nvPr/>
        </p:nvPicPr>
        <p:blipFill>
          <a:blip r:embed="rId4">
            <a:alphaModFix/>
          </a:blip>
          <a:stretch>
            <a:fillRect/>
          </a:stretch>
        </p:blipFill>
        <p:spPr>
          <a:xfrm>
            <a:off x="5539212" y="390550"/>
            <a:ext cx="2295525" cy="771525"/>
          </a:xfrm>
          <a:prstGeom prst="rect">
            <a:avLst/>
          </a:prstGeom>
          <a:noFill/>
          <a:ln>
            <a:noFill/>
          </a:ln>
        </p:spPr>
      </p:pic>
      <p:sp>
        <p:nvSpPr>
          <p:cNvPr id="160" name="Google Shape;160;p29"/>
          <p:cNvSpPr txBox="1"/>
          <p:nvPr/>
        </p:nvSpPr>
        <p:spPr>
          <a:xfrm>
            <a:off x="4375475" y="1283150"/>
            <a:ext cx="4623000" cy="352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În prima imagine putem observa pattern-ul de bază și coeficienții corespondenți ai imaginii noastre. </a:t>
            </a:r>
            <a:endParaRPr sz="1800">
              <a:solidFill>
                <a:schemeClr val="lt2"/>
              </a:solidFill>
            </a:endParaRPr>
          </a:p>
          <a:p>
            <a:pPr indent="0" lvl="0" marL="0" rtl="0" algn="l">
              <a:spcBef>
                <a:spcPts val="0"/>
              </a:spcBef>
              <a:spcAft>
                <a:spcPts val="0"/>
              </a:spcAft>
              <a:buNone/>
            </a:pPr>
            <a:r>
              <a:rPr lang="en" sz="1800">
                <a:solidFill>
                  <a:schemeClr val="lt2"/>
                </a:solidFill>
              </a:rPr>
              <a:t>În a doua imagine vedem procesul transformării prin înmulțirea fiecărui coeficient cu funcția din pattern. Partea stângă a imaginii este imaginea finală, partea din mijloc reprezintă rezultatul funcției după înmulțirea cu coeficientul, iar în partea dreaptă vedem pattern-ul și coeficientul ce este aplicat la fiecare pas</a:t>
            </a:r>
            <a:endParaRPr sz="1800">
              <a:solidFill>
                <a:schemeClr val="l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Cuantizare</a:t>
            </a:r>
            <a:endParaRPr/>
          </a:p>
        </p:txBody>
      </p:sp>
      <p:sp>
        <p:nvSpPr>
          <p:cNvPr id="166" name="Google Shape;166;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Cuantizarea este, în termeni simpli, procesul prin care eliminăm elementele din imagine pe care ochiul uman nu le percepe. Acest lucru este realizat prin împărțirea matricei rezultate din DCT cu o tabelă de cuantizare pre-stabilită (de obicei avem una pentru luminance, și una pentru chrominance) și rotunjirea la cel mai apropiat număr întreg. În esență, acest proces rezultă în câțiva pixeli importanți din bloc-ul inițial de pixeli, lângă un număr mare de pixeli neimportanți cu valoarea zero.</a:t>
            </a:r>
            <a:endParaRPr/>
          </a:p>
          <a:p>
            <a:pPr indent="0" lvl="0" marL="0" rtl="0" algn="l">
              <a:spcBef>
                <a:spcPts val="1200"/>
              </a:spcBef>
              <a:spcAft>
                <a:spcPts val="1200"/>
              </a:spcAft>
              <a:buNone/>
            </a:pPr>
            <a:r>
              <a:rPr lang="en"/>
              <a:t>O metodă de cuantizare populară în cazul culorilor se numește Color Quantization, și rezultă în reducerea culorilor unei imagini la un set limitat de culori semnificative pentru imagine, set stabilit prin algoritmi diferiți.</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31"/>
          <p:cNvPicPr preferRelativeResize="0"/>
          <p:nvPr/>
        </p:nvPicPr>
        <p:blipFill>
          <a:blip r:embed="rId3">
            <a:alphaModFix/>
          </a:blip>
          <a:stretch>
            <a:fillRect/>
          </a:stretch>
        </p:blipFill>
        <p:spPr>
          <a:xfrm>
            <a:off x="374525" y="306000"/>
            <a:ext cx="4197475" cy="4206225"/>
          </a:xfrm>
          <a:prstGeom prst="rect">
            <a:avLst/>
          </a:prstGeom>
          <a:noFill/>
          <a:ln>
            <a:noFill/>
          </a:ln>
        </p:spPr>
      </p:pic>
      <p:pic>
        <p:nvPicPr>
          <p:cNvPr id="172" name="Google Shape;172;p31"/>
          <p:cNvPicPr preferRelativeResize="0"/>
          <p:nvPr/>
        </p:nvPicPr>
        <p:blipFill>
          <a:blip r:embed="rId4">
            <a:alphaModFix/>
          </a:blip>
          <a:stretch>
            <a:fillRect/>
          </a:stretch>
        </p:blipFill>
        <p:spPr>
          <a:xfrm>
            <a:off x="4720225" y="306000"/>
            <a:ext cx="4197475" cy="4206225"/>
          </a:xfrm>
          <a:prstGeom prst="rect">
            <a:avLst/>
          </a:prstGeom>
          <a:noFill/>
          <a:ln>
            <a:noFill/>
          </a:ln>
        </p:spPr>
      </p:pic>
      <p:sp>
        <p:nvSpPr>
          <p:cNvPr id="173" name="Google Shape;173;p31"/>
          <p:cNvSpPr txBox="1"/>
          <p:nvPr/>
        </p:nvSpPr>
        <p:spPr>
          <a:xfrm>
            <a:off x="368400" y="4633300"/>
            <a:ext cx="41976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2"/>
                </a:solidFill>
              </a:rPr>
              <a:t>Imaginea înainte de Color Quantization</a:t>
            </a:r>
            <a:endParaRPr sz="1600">
              <a:solidFill>
                <a:schemeClr val="lt2"/>
              </a:solidFill>
            </a:endParaRPr>
          </a:p>
        </p:txBody>
      </p:sp>
      <p:sp>
        <p:nvSpPr>
          <p:cNvPr id="174" name="Google Shape;174;p31"/>
          <p:cNvSpPr txBox="1"/>
          <p:nvPr/>
        </p:nvSpPr>
        <p:spPr>
          <a:xfrm>
            <a:off x="4720150" y="4633300"/>
            <a:ext cx="4197600" cy="3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2"/>
                </a:solidFill>
              </a:rPr>
              <a:t>Imaginea după CQ Median Cut (256 culori)</a:t>
            </a:r>
            <a:endParaRPr sz="1600">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Cuprins</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Introducere</a:t>
            </a:r>
            <a:endParaRPr/>
          </a:p>
          <a:p>
            <a:pPr indent="-342900" lvl="0" marL="457200" rtl="0" algn="l">
              <a:spcBef>
                <a:spcPts val="0"/>
              </a:spcBef>
              <a:spcAft>
                <a:spcPts val="0"/>
              </a:spcAft>
              <a:buSzPts val="1800"/>
              <a:buChar char="●"/>
            </a:pPr>
            <a:r>
              <a:rPr lang="en"/>
              <a:t>Lossless vs Lossy</a:t>
            </a:r>
            <a:endParaRPr/>
          </a:p>
          <a:p>
            <a:pPr indent="-342900" lvl="0" marL="457200" rtl="0" algn="l">
              <a:spcBef>
                <a:spcPts val="0"/>
              </a:spcBef>
              <a:spcAft>
                <a:spcPts val="0"/>
              </a:spcAft>
              <a:buSzPts val="1800"/>
              <a:buChar char="●"/>
            </a:pPr>
            <a:r>
              <a:rPr lang="en"/>
              <a:t>De ce avem nevoie de Image Compression?</a:t>
            </a:r>
            <a:endParaRPr/>
          </a:p>
          <a:p>
            <a:pPr indent="-342900" lvl="0" marL="457200" rtl="0" algn="l">
              <a:spcBef>
                <a:spcPts val="0"/>
              </a:spcBef>
              <a:spcAft>
                <a:spcPts val="0"/>
              </a:spcAft>
              <a:buSzPts val="1800"/>
              <a:buChar char="●"/>
            </a:pPr>
            <a:r>
              <a:rPr lang="en"/>
              <a:t>Descriere Tehnică</a:t>
            </a:r>
            <a:endParaRPr/>
          </a:p>
          <a:p>
            <a:pPr indent="-317500" lvl="1" marL="914400" rtl="0" algn="l">
              <a:spcBef>
                <a:spcPts val="0"/>
              </a:spcBef>
              <a:spcAft>
                <a:spcPts val="0"/>
              </a:spcAft>
              <a:buSzPts val="1400"/>
              <a:buChar char="○"/>
            </a:pPr>
            <a:r>
              <a:rPr lang="en"/>
              <a:t>Subsampling</a:t>
            </a:r>
            <a:endParaRPr/>
          </a:p>
          <a:p>
            <a:pPr indent="-317500" lvl="1" marL="914400" rtl="0" algn="l">
              <a:spcBef>
                <a:spcPts val="0"/>
              </a:spcBef>
              <a:spcAft>
                <a:spcPts val="0"/>
              </a:spcAft>
              <a:buSzPts val="1400"/>
              <a:buChar char="○"/>
            </a:pPr>
            <a:r>
              <a:rPr lang="en"/>
              <a:t>Downsampling</a:t>
            </a:r>
            <a:endParaRPr/>
          </a:p>
          <a:p>
            <a:pPr indent="-317500" lvl="1" marL="914400" rtl="0" algn="l">
              <a:spcBef>
                <a:spcPts val="0"/>
              </a:spcBef>
              <a:spcAft>
                <a:spcPts val="0"/>
              </a:spcAft>
              <a:buSzPts val="1400"/>
              <a:buChar char="○"/>
            </a:pPr>
            <a:r>
              <a:rPr lang="en"/>
              <a:t>Transform Coding</a:t>
            </a:r>
            <a:endParaRPr/>
          </a:p>
          <a:p>
            <a:pPr indent="-317500" lvl="1" marL="914400" rtl="0" algn="l">
              <a:spcBef>
                <a:spcPts val="0"/>
              </a:spcBef>
              <a:spcAft>
                <a:spcPts val="0"/>
              </a:spcAft>
              <a:buSzPts val="1400"/>
              <a:buChar char="○"/>
            </a:pPr>
            <a:r>
              <a:rPr lang="en"/>
              <a:t>DCT</a:t>
            </a:r>
            <a:endParaRPr/>
          </a:p>
          <a:p>
            <a:pPr indent="-317500" lvl="1" marL="914400" rtl="0" algn="l">
              <a:spcBef>
                <a:spcPts val="0"/>
              </a:spcBef>
              <a:spcAft>
                <a:spcPts val="0"/>
              </a:spcAft>
              <a:buSzPts val="1400"/>
              <a:buChar char="○"/>
            </a:pPr>
            <a:r>
              <a:rPr lang="en"/>
              <a:t>Cuantizare</a:t>
            </a:r>
            <a:endParaRPr/>
          </a:p>
          <a:p>
            <a:pPr indent="-317500" lvl="1" marL="914400" rtl="0" algn="l">
              <a:spcBef>
                <a:spcPts val="0"/>
              </a:spcBef>
              <a:spcAft>
                <a:spcPts val="0"/>
              </a:spcAft>
              <a:buSzPts val="1400"/>
              <a:buChar char="○"/>
            </a:pPr>
            <a:r>
              <a:rPr lang="en"/>
              <a:t>Machine Learning / K-Means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Machine Learning</a:t>
            </a:r>
            <a:endParaRPr/>
          </a:p>
        </p:txBody>
      </p:sp>
      <p:sp>
        <p:nvSpPr>
          <p:cNvPr id="180" name="Google Shape;180;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În ultimii ani, îmbunătățiri în domeniul AI au adus contribuții și în aplicații ale algoritmilor în compresia imaginilor. Un exemplu ușor de înțeles poate fi K-Means clustering, aplicat pentru cuantizarea culorilor unei imagini. Utilizând acest algoritm, vom selecta cel mai bun k număr de culori pentru a reprezenta imaginea noastră. </a:t>
            </a:r>
            <a:endParaRPr/>
          </a:p>
          <a:p>
            <a:pPr indent="0" lvl="0" marL="0" rtl="0" algn="l">
              <a:spcBef>
                <a:spcPts val="1200"/>
              </a:spcBef>
              <a:spcAft>
                <a:spcPts val="1200"/>
              </a:spcAft>
              <a:buNone/>
            </a:pPr>
            <a:r>
              <a:rPr lang="en"/>
              <a:t>Pentru a ne ajuta să vizualizăm mai bine cât de important ar putea fi un astfel de algoritm, ne putem aminti că fiecare color band din componența RGB are poate avea 256 de valori, oferindu-ne un total de 17 milioane (2²⁴) de culori posibile (avem nevoie de log₂(2²⁴) = 24 biți de stocare pentru fiecare culoare), iar prin reducerea culorilor la doar 16 valori avem nevoie de doar log₂(16) = 4 biți de stocare.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K-Means</a:t>
            </a:r>
            <a:endParaRPr/>
          </a:p>
        </p:txBody>
      </p:sp>
      <p:sp>
        <p:nvSpPr>
          <p:cNvPr id="186" name="Google Shape;186;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Algoritmul K-Means ne ajută să împărțim datele (în cazul nostru valorile culorilor) în grupuri. Folosind acest algoritm, putem selecta un număr fix de culori pentru a reprezenta imaginea noastră. Mai jos avem un exemplu de iterații ale K-Means în acțiune.</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87" name="Google Shape;187;p33"/>
          <p:cNvPicPr preferRelativeResize="0"/>
          <p:nvPr/>
        </p:nvPicPr>
        <p:blipFill>
          <a:blip r:embed="rId3">
            <a:alphaModFix/>
          </a:blip>
          <a:stretch>
            <a:fillRect/>
          </a:stretch>
        </p:blipFill>
        <p:spPr>
          <a:xfrm>
            <a:off x="2929000" y="2284925"/>
            <a:ext cx="3481100" cy="27682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4"/>
          <p:cNvSpPr txBox="1"/>
          <p:nvPr>
            <p:ph type="title"/>
          </p:nvPr>
        </p:nvSpPr>
        <p:spPr>
          <a:xfrm>
            <a:off x="1275600" y="4570800"/>
            <a:ext cx="65928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lang="en" sz="1620"/>
              <a:t>K-Means aplicat pentru cuantificarea culorilor</a:t>
            </a:r>
            <a:endParaRPr sz="1620"/>
          </a:p>
        </p:txBody>
      </p:sp>
      <p:pic>
        <p:nvPicPr>
          <p:cNvPr id="193" name="Google Shape;193;p34"/>
          <p:cNvPicPr preferRelativeResize="0"/>
          <p:nvPr/>
        </p:nvPicPr>
        <p:blipFill>
          <a:blip r:embed="rId3">
            <a:alphaModFix/>
          </a:blip>
          <a:stretch>
            <a:fillRect/>
          </a:stretch>
        </p:blipFill>
        <p:spPr>
          <a:xfrm>
            <a:off x="918245" y="93925"/>
            <a:ext cx="7389619" cy="43745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5"/>
          <p:cNvSpPr txBox="1"/>
          <p:nvPr>
            <p:ph idx="1" type="body"/>
          </p:nvPr>
        </p:nvSpPr>
        <p:spPr>
          <a:xfrm>
            <a:off x="478975" y="4083150"/>
            <a:ext cx="8345100" cy="690900"/>
          </a:xfrm>
          <a:prstGeom prst="rect">
            <a:avLst/>
          </a:prstGeom>
        </p:spPr>
        <p:txBody>
          <a:bodyPr anchorCtr="0" anchor="t" bIns="91425" lIns="91425" spcFirstLastPara="1" rIns="91425" wrap="square" tIns="91425">
            <a:normAutofit fontScale="92500"/>
          </a:bodyPr>
          <a:lstStyle/>
          <a:p>
            <a:pPr indent="0" lvl="0" marL="0" rtl="0" algn="ctr">
              <a:spcBef>
                <a:spcPts val="0"/>
              </a:spcBef>
              <a:spcAft>
                <a:spcPts val="1200"/>
              </a:spcAft>
              <a:buNone/>
            </a:pPr>
            <a:r>
              <a:rPr lang="en"/>
              <a:t>Exemplu de imagine compresată cu K-Means si un k=256 (33% din size-ul original)</a:t>
            </a:r>
            <a:endParaRPr/>
          </a:p>
        </p:txBody>
      </p:sp>
      <p:pic>
        <p:nvPicPr>
          <p:cNvPr id="199" name="Google Shape;199;p35"/>
          <p:cNvPicPr preferRelativeResize="0"/>
          <p:nvPr/>
        </p:nvPicPr>
        <p:blipFill>
          <a:blip r:embed="rId3">
            <a:alphaModFix/>
          </a:blip>
          <a:stretch>
            <a:fillRect/>
          </a:stretch>
        </p:blipFill>
        <p:spPr>
          <a:xfrm>
            <a:off x="1035650" y="264950"/>
            <a:ext cx="6889149" cy="34951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Tehnologiile folosite</a:t>
            </a:r>
            <a:endParaRPr/>
          </a:p>
        </p:txBody>
      </p:sp>
      <p:sp>
        <p:nvSpPr>
          <p:cNvPr id="205" name="Google Shape;205;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To be continued…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Rezultate</a:t>
            </a:r>
            <a:endParaRPr/>
          </a:p>
        </p:txBody>
      </p:sp>
      <p:sp>
        <p:nvSpPr>
          <p:cNvPr id="211" name="Google Shape;211;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To be continued…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Concluzii</a:t>
            </a:r>
            <a:endParaRPr/>
          </a:p>
        </p:txBody>
      </p:sp>
      <p:sp>
        <p:nvSpPr>
          <p:cNvPr id="217" name="Google Shape;217;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 be continued…</a:t>
            </a:r>
            <a:endParaRPr/>
          </a:p>
          <a:p>
            <a:pPr indent="0" lvl="0" marL="0" rtl="0" algn="l">
              <a:spcBef>
                <a:spcPts val="1200"/>
              </a:spcBef>
              <a:spcAft>
                <a:spcPts val="12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Bibliografie</a:t>
            </a:r>
            <a:endParaRPr/>
          </a:p>
        </p:txBody>
      </p:sp>
      <p:sp>
        <p:nvSpPr>
          <p:cNvPr id="223" name="Google Shape;223;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What’s Image Compression and How it Works</a:t>
            </a:r>
            <a:endParaRPr/>
          </a:p>
          <a:p>
            <a:pPr indent="0" lvl="0" marL="0" rtl="0" algn="l">
              <a:spcBef>
                <a:spcPts val="1200"/>
              </a:spcBef>
              <a:spcAft>
                <a:spcPts val="0"/>
              </a:spcAft>
              <a:buNone/>
            </a:pPr>
            <a:r>
              <a:rPr lang="en" u="sng">
                <a:solidFill>
                  <a:schemeClr val="hlink"/>
                </a:solidFill>
                <a:hlinkClick r:id="rId4"/>
              </a:rPr>
              <a:t>The Unreasonable Effectiveness of JPEG: A Signal Processing Approach</a:t>
            </a:r>
            <a:endParaRPr/>
          </a:p>
          <a:p>
            <a:pPr indent="0" lvl="0" marL="0" rtl="0" algn="l">
              <a:spcBef>
                <a:spcPts val="1200"/>
              </a:spcBef>
              <a:spcAft>
                <a:spcPts val="0"/>
              </a:spcAft>
              <a:buNone/>
            </a:pPr>
            <a:r>
              <a:rPr lang="en" u="sng">
                <a:solidFill>
                  <a:schemeClr val="hlink"/>
                </a:solidFill>
                <a:hlinkClick r:id="rId5"/>
              </a:rPr>
              <a:t>Compression: Crash Course Computer Science #21</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Introducere</a:t>
            </a:r>
            <a:endParaRPr/>
          </a:p>
        </p:txBody>
      </p:sp>
      <p:pic>
        <p:nvPicPr>
          <p:cNvPr id="69" name="Google Shape;69;p15"/>
          <p:cNvPicPr preferRelativeResize="0"/>
          <p:nvPr/>
        </p:nvPicPr>
        <p:blipFill>
          <a:blip r:embed="rId3">
            <a:alphaModFix/>
          </a:blip>
          <a:stretch>
            <a:fillRect/>
          </a:stretch>
        </p:blipFill>
        <p:spPr>
          <a:xfrm>
            <a:off x="768038" y="1017725"/>
            <a:ext cx="7607923" cy="3770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Lossless vs Lossy</a:t>
            </a:r>
            <a:endParaRPr/>
          </a:p>
        </p:txBody>
      </p:sp>
      <p:sp>
        <p:nvSpPr>
          <p:cNvPr id="75" name="Google Shape;75;p16"/>
          <p:cNvSpPr txBox="1"/>
          <p:nvPr/>
        </p:nvSpPr>
        <p:spPr>
          <a:xfrm>
            <a:off x="920350" y="1017725"/>
            <a:ext cx="2544000" cy="3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Run-length encoding</a:t>
            </a:r>
            <a:endParaRPr sz="1800">
              <a:solidFill>
                <a:schemeClr val="lt2"/>
              </a:solidFill>
            </a:endParaRPr>
          </a:p>
        </p:txBody>
      </p:sp>
      <p:pic>
        <p:nvPicPr>
          <p:cNvPr id="76" name="Google Shape;76;p16"/>
          <p:cNvPicPr preferRelativeResize="0"/>
          <p:nvPr/>
        </p:nvPicPr>
        <p:blipFill>
          <a:blip r:embed="rId3">
            <a:alphaModFix/>
          </a:blip>
          <a:stretch>
            <a:fillRect/>
          </a:stretch>
        </p:blipFill>
        <p:spPr>
          <a:xfrm>
            <a:off x="763600" y="1415525"/>
            <a:ext cx="7294476" cy="1281225"/>
          </a:xfrm>
          <a:prstGeom prst="rect">
            <a:avLst/>
          </a:prstGeom>
          <a:noFill/>
          <a:ln>
            <a:noFill/>
          </a:ln>
        </p:spPr>
      </p:pic>
      <p:sp>
        <p:nvSpPr>
          <p:cNvPr id="77" name="Google Shape;77;p16"/>
          <p:cNvSpPr txBox="1"/>
          <p:nvPr/>
        </p:nvSpPr>
        <p:spPr>
          <a:xfrm>
            <a:off x="4949550" y="2340900"/>
            <a:ext cx="3000000" cy="461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800">
                <a:solidFill>
                  <a:schemeClr val="lt2"/>
                </a:solidFill>
              </a:rPr>
              <a:t>Compresie Lossy</a:t>
            </a:r>
            <a:endParaRPr sz="1800">
              <a:solidFill>
                <a:schemeClr val="lt2"/>
              </a:solidFill>
            </a:endParaRPr>
          </a:p>
        </p:txBody>
      </p:sp>
      <p:pic>
        <p:nvPicPr>
          <p:cNvPr id="78" name="Google Shape;78;p16"/>
          <p:cNvPicPr preferRelativeResize="0"/>
          <p:nvPr/>
        </p:nvPicPr>
        <p:blipFill>
          <a:blip r:embed="rId4">
            <a:alphaModFix/>
          </a:blip>
          <a:stretch>
            <a:fillRect/>
          </a:stretch>
        </p:blipFill>
        <p:spPr>
          <a:xfrm>
            <a:off x="1203675" y="2802600"/>
            <a:ext cx="6414325" cy="2141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655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 ce avem nevoie de image compression?</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Stocarea imaginilor pe device-uri cu spațiu de memorie limitat sau transmiterea </a:t>
            </a:r>
            <a:r>
              <a:rPr lang="en" sz="1400"/>
              <a:t>rapidă a</a:t>
            </a:r>
            <a:r>
              <a:rPr lang="en" sz="1400"/>
              <a:t> fișierelor pe internet sunt câteva dintre motivele care au adus cu ele nevoia comprimarii imaginilor.</a:t>
            </a:r>
            <a:endParaRPr sz="1400"/>
          </a:p>
          <a:p>
            <a:pPr indent="0" lvl="0" marL="0" rtl="0" algn="l">
              <a:spcBef>
                <a:spcPts val="1200"/>
              </a:spcBef>
              <a:spcAft>
                <a:spcPts val="0"/>
              </a:spcAft>
              <a:buNone/>
            </a:pPr>
            <a:r>
              <a:rPr lang="en" sz="1400"/>
              <a:t>Avantaje:</a:t>
            </a:r>
            <a:endParaRPr sz="1400"/>
          </a:p>
          <a:p>
            <a:pPr indent="-317500" lvl="0" marL="457200" rtl="0" algn="l">
              <a:spcBef>
                <a:spcPts val="1200"/>
              </a:spcBef>
              <a:spcAft>
                <a:spcPts val="0"/>
              </a:spcAft>
              <a:buSzPts val="1400"/>
              <a:buChar char="●"/>
            </a:pPr>
            <a:r>
              <a:rPr lang="en" sz="1400"/>
              <a:t>utilizare redusă a lungimii de bandă -&gt; transfer mai rapid al datelor</a:t>
            </a:r>
            <a:endParaRPr sz="1400"/>
          </a:p>
          <a:p>
            <a:pPr indent="-317500" lvl="0" marL="457200" rtl="0" algn="l">
              <a:spcBef>
                <a:spcPts val="0"/>
              </a:spcBef>
              <a:spcAft>
                <a:spcPts val="0"/>
              </a:spcAft>
              <a:buSzPts val="1400"/>
              <a:buChar char="●"/>
            </a:pPr>
            <a:r>
              <a:rPr lang="en" sz="1400"/>
              <a:t>experiență de utilizator îmbunătățită</a:t>
            </a:r>
            <a:endParaRPr sz="1400"/>
          </a:p>
          <a:p>
            <a:pPr indent="-317500" lvl="0" marL="457200" rtl="0" algn="l">
              <a:spcBef>
                <a:spcPts val="0"/>
              </a:spcBef>
              <a:spcAft>
                <a:spcPts val="0"/>
              </a:spcAft>
              <a:buSzPts val="1400"/>
              <a:buChar char="●"/>
            </a:pPr>
            <a:r>
              <a:rPr lang="en" sz="1400"/>
              <a:t>storage efficiency, atât local cât </a:t>
            </a:r>
            <a:r>
              <a:rPr lang="en" sz="1400"/>
              <a:t>și</a:t>
            </a:r>
            <a:r>
              <a:rPr lang="en" sz="1400"/>
              <a:t> la nivel de servere, cloud</a:t>
            </a:r>
            <a:endParaRPr sz="1400"/>
          </a:p>
          <a:p>
            <a:pPr indent="-317500" lvl="0" marL="457200" rtl="0" algn="l">
              <a:spcBef>
                <a:spcPts val="0"/>
              </a:spcBef>
              <a:spcAft>
                <a:spcPts val="0"/>
              </a:spcAft>
              <a:buSzPts val="1400"/>
              <a:buChar char="●"/>
            </a:pPr>
            <a:r>
              <a:rPr lang="en" sz="1400"/>
              <a:t>performanță mai bună overall</a:t>
            </a:r>
            <a:endParaRPr sz="1400"/>
          </a:p>
          <a:p>
            <a:pPr indent="0" lvl="0" marL="0" rtl="0" algn="l">
              <a:spcBef>
                <a:spcPts val="1200"/>
              </a:spcBef>
              <a:spcAft>
                <a:spcPts val="1200"/>
              </a:spcAft>
              <a:buNone/>
            </a:pPr>
            <a:r>
              <a:rPr lang="en" sz="1400"/>
              <a:t>Image compression este overall o situație win-win: Analog metodelor de compresie audio precum mp3 (unde </a:t>
            </a:r>
            <a:r>
              <a:rPr lang="en" sz="1400"/>
              <a:t>frecvențele</a:t>
            </a:r>
            <a:r>
              <a:rPr lang="en" sz="1400"/>
              <a:t> pe care nu le putem percepe sunt eliminate), impactul negativ asupra utilizatorului este minim, pe când beneficiile aduse din punct de vedere tehnologic, al stocării datelor și transferului/încărcării mai rapid al imaginilor este unul considerabil.</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Descriere tehnică</a:t>
            </a:r>
            <a:endParaRPr/>
          </a:p>
        </p:txBody>
      </p:sp>
      <p:sp>
        <p:nvSpPr>
          <p:cNvPr id="90" name="Google Shape;90;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Acum că am aflat de ce compresia imaginilor este esențială în buna funcționare a tuturor aspectelor ce țin de domeniul informaticii moderne și a internetului în general, vom discuta </a:t>
            </a:r>
            <a:r>
              <a:rPr lang="en"/>
              <a:t>în</a:t>
            </a:r>
            <a:r>
              <a:rPr lang="en"/>
              <a:t> continuare despre principii generale și algoritmi des întâlniți în procesul de comprimare al imaginilor.</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Ne vom concentra în principiu pe compresia lossy, deoarece este cea cu care ne confruntăm cel mai des în viața noastră de zi cu zi.</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Subsampling vs. Downsampling</a:t>
            </a:r>
            <a:endParaRPr/>
          </a:p>
        </p:txBody>
      </p:sp>
      <p:sp>
        <p:nvSpPr>
          <p:cNvPr id="96" name="Google Shape;96;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Ideea cheie a acestor procese este de a lua mai puține samples în considerare din canalele Chroma blue și Chroma red, deoarece ochii noștri sunt mai puțin sensibili la culori.</a:t>
            </a:r>
            <a:endParaRPr/>
          </a:p>
          <a:p>
            <a:pPr indent="0" lvl="0" marL="0" rtl="0" algn="l">
              <a:spcBef>
                <a:spcPts val="1200"/>
              </a:spcBef>
              <a:spcAft>
                <a:spcPts val="0"/>
              </a:spcAft>
              <a:buNone/>
            </a:pPr>
            <a:r>
              <a:rPr lang="en"/>
              <a:t>Vom considera pentru exemple, un bloc de imagine 8x8.</a:t>
            </a:r>
            <a:endParaRPr/>
          </a:p>
          <a:p>
            <a:pPr indent="0" lvl="0" marL="0" rtl="0" algn="l">
              <a:spcBef>
                <a:spcPts val="1200"/>
              </a:spcBef>
              <a:spcAft>
                <a:spcPts val="0"/>
              </a:spcAft>
              <a:buNone/>
            </a:pPr>
            <a:r>
              <a:rPr b="1" lang="en"/>
              <a:t>DOWNSAMPLING</a:t>
            </a:r>
            <a:endParaRPr b="1"/>
          </a:p>
          <a:p>
            <a:pPr indent="0" lvl="0" marL="0" rtl="0" algn="l">
              <a:spcBef>
                <a:spcPts val="1200"/>
              </a:spcBef>
              <a:spcAft>
                <a:spcPts val="0"/>
              </a:spcAft>
              <a:buNone/>
            </a:pPr>
            <a:r>
              <a:rPr lang="en"/>
              <a:t>Parcurgem imaginea în blocuri mai micuțe, de exemplu 2x2 și </a:t>
            </a:r>
            <a:r>
              <a:rPr lang="en"/>
              <a:t>calculăm media tuturor pixelilor din acel bloc. Apoi setăm valoarea fiecărui pixel dintr-un bloc la media obținută.</a:t>
            </a:r>
            <a:r>
              <a:rPr lang="en"/>
              <a:t> </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DOWNSAMPLING EXEMPLU</a:t>
            </a:r>
            <a:endParaRPr/>
          </a:p>
        </p:txBody>
      </p:sp>
      <p:pic>
        <p:nvPicPr>
          <p:cNvPr id="102" name="Google Shape;102;p20"/>
          <p:cNvPicPr preferRelativeResize="0"/>
          <p:nvPr/>
        </p:nvPicPr>
        <p:blipFill>
          <a:blip r:embed="rId3">
            <a:alphaModFix/>
          </a:blip>
          <a:stretch>
            <a:fillRect/>
          </a:stretch>
        </p:blipFill>
        <p:spPr>
          <a:xfrm>
            <a:off x="311700" y="1152475"/>
            <a:ext cx="3189600" cy="3017725"/>
          </a:xfrm>
          <a:prstGeom prst="rect">
            <a:avLst/>
          </a:prstGeom>
          <a:noFill/>
          <a:ln>
            <a:noFill/>
          </a:ln>
        </p:spPr>
      </p:pic>
      <p:pic>
        <p:nvPicPr>
          <p:cNvPr id="103" name="Google Shape;103;p20"/>
          <p:cNvPicPr preferRelativeResize="0"/>
          <p:nvPr/>
        </p:nvPicPr>
        <p:blipFill>
          <a:blip r:embed="rId4">
            <a:alphaModFix/>
          </a:blip>
          <a:stretch>
            <a:fillRect/>
          </a:stretch>
        </p:blipFill>
        <p:spPr>
          <a:xfrm>
            <a:off x="3874525" y="1170125"/>
            <a:ext cx="5117074" cy="3000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SUBSAMPLING</a:t>
            </a:r>
            <a:endParaRPr/>
          </a:p>
        </p:txBody>
      </p:sp>
      <p:sp>
        <p:nvSpPr>
          <p:cNvPr id="109" name="Google Shape;109;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Pe aproximativ același principiu ca și la downsampling, imaginea este parcursă în blocks mai mici și pentru fiecare block se alege o valoare a unui pixel din block (de obicei cel din colțul stânga sus), iar toți pixelii din acel block vor primi valoarea respectivă.</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La final, după ce canalele Chroma blue și Chroma red au fost “preprocesate”, acestea se contopesc cu canalul Y care reprezintă componenta cu cea mai multă informație vizuală, care are cel mai mare impact asupra ochiului vizual și anume luminozitate, contrast.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